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23"/>
  </p:notesMasterIdLst>
  <p:sldIdLst>
    <p:sldId id="276" r:id="rId2"/>
    <p:sldId id="290" r:id="rId3"/>
    <p:sldId id="279" r:id="rId4"/>
    <p:sldId id="281" r:id="rId5"/>
    <p:sldId id="289" r:id="rId6"/>
    <p:sldId id="296" r:id="rId7"/>
    <p:sldId id="282" r:id="rId8"/>
    <p:sldId id="284" r:id="rId9"/>
    <p:sldId id="291" r:id="rId10"/>
    <p:sldId id="295" r:id="rId11"/>
    <p:sldId id="293" r:id="rId12"/>
    <p:sldId id="294" r:id="rId13"/>
    <p:sldId id="285" r:id="rId14"/>
    <p:sldId id="286" r:id="rId15"/>
    <p:sldId id="287" r:id="rId16"/>
    <p:sldId id="292" r:id="rId17"/>
    <p:sldId id="298" r:id="rId18"/>
    <p:sldId id="277" r:id="rId19"/>
    <p:sldId id="283" r:id="rId20"/>
    <p:sldId id="297" r:id="rId21"/>
    <p:sldId id="299" r:id="rId2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210BBC"/>
    <a:srgbClr val="1E0D5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4401" autoAdjust="0"/>
    <p:restoredTop sz="94678" autoAdjust="0"/>
  </p:normalViewPr>
  <p:slideViewPr>
    <p:cSldViewPr snapToObjects="1">
      <p:cViewPr>
        <p:scale>
          <a:sx n="100" d="100"/>
          <a:sy n="100" d="100"/>
        </p:scale>
        <p:origin x="-1168" y="-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E5AF97-8469-4741-B287-CE93814C188F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155DF4-4B6D-CE4E-A38B-B625CA1E5F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</a:t>
            </a:r>
            <a:r>
              <a:rPr lang="en-US" baseline="0" dirty="0" smtClean="0"/>
              <a:t> my name is Chris Blow I am an interaction designer. I work on Meedan and </a:t>
            </a:r>
            <a:r>
              <a:rPr lang="en-US" baseline="0" dirty="0" err="1" smtClean="0"/>
              <a:t>Ushahidi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like to interject that into our existing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have a</a:t>
            </a:r>
            <a:r>
              <a:rPr lang="en-US" baseline="0" dirty="0" smtClean="0"/>
              <a:t> box here today that contains every report from the </a:t>
            </a:r>
            <a:r>
              <a:rPr lang="en-US" baseline="0" dirty="0" err="1" smtClean="0"/>
              <a:t>Ushahidi</a:t>
            </a:r>
            <a:r>
              <a:rPr lang="en-US" baseline="0" dirty="0" smtClean="0"/>
              <a:t> Haiti instance. It contains 24 volumes of reports.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reports are heartbreaking.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reports are not pretty. They are artifacts of one of our earliest attempts to move data fluidly under extreme conditions.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reports were translated, verified,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geolocated</a:t>
            </a:r>
            <a:r>
              <a:rPr lang="en-US" baseline="0" dirty="0" smtClean="0"/>
              <a:t>, and categorized.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So:</a:t>
            </a:r>
            <a:r>
              <a:rPr lang="en-US" baseline="0" dirty="0" smtClean="0"/>
              <a:t> let’s call this one unit of work.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am repeatedly frustrated</a:t>
            </a:r>
            <a:r>
              <a:rPr lang="en-US" baseline="0" dirty="0" smtClean="0"/>
              <a:t> </a:t>
            </a:r>
            <a:r>
              <a:rPr lang="en-US" dirty="0" smtClean="0"/>
              <a:t>by the attitude that many organizations</a:t>
            </a:r>
            <a:r>
              <a:rPr lang="en-US" baseline="0" dirty="0" smtClean="0"/>
              <a:t> take toward the agents of social change.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</a:t>
            </a:r>
            <a:r>
              <a:rPr lang="en-US" baseline="0" dirty="0" smtClean="0"/>
              <a:t> want to talk about information management.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a long time over</a:t>
            </a:r>
            <a:r>
              <a:rPr lang="en-US" baseline="0" dirty="0" smtClean="0"/>
              <a:t> the last two years I have drawn this pyramid. Many of us dream of a broader base of participatory media.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after a while I realized how hierarchical it is – and that doesn’t match my experience on these projects at 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Usually, it’s</a:t>
            </a:r>
            <a:r>
              <a:rPr lang="en-US" baseline="0" dirty="0" smtClean="0"/>
              <a:t> more like this. It’s democratic. Small, functional.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During the Haiti experience, this was what I saw more of.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am interested in understanding</a:t>
            </a:r>
            <a:r>
              <a:rPr lang="en-US" baseline="0" dirty="0" smtClean="0"/>
              <a:t> how other social movements developed. The Civil Rights Movement led to the successful passage of the Civil Rights Act.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tools that they used for networking were so basic.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there was an aspect of collaboration and civic activism which was strong enough to achieve major social goals.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155DF4-4B6D-CE4E-A38B-B625CA1E5FB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93901-26ED-664A-B194-70C08A96E02A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1993E-E4F1-1845-BB8D-91CD45500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E4D0F-292C-8947-9CF7-F262DCCA5727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E88F0-5001-1243-AB46-DC7716519A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C2980-023D-044F-963E-785053F89522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12863-7741-BE43-9147-1AD522D3A4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8276B-7F11-0249-9C82-BF87E8609DE2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35FDD-1DF8-A74E-B34E-641A8D475B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FE8D3-6C8A-DC43-A7A1-A8FE107BA34D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8CD01-65AC-1540-B3FC-17568D4E87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2487E-3C33-B041-90AC-3534DF9EFAB4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34156-4D9F-D748-B05C-77D734E8C4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C53F8-07FE-7642-A497-140F7398A4EC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E64BE-4A30-F849-87B4-893F498348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E4FDD-186B-3F45-A50A-C1C1D699E22E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59813-0D12-1941-B508-171DCCA0AF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0870E-14FC-6742-B0D1-C02C76B50E23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9EC8B-402D-8049-AB7E-B904D5A5AC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4B090-278C-DC4E-85A9-775BA86E060A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C7270-FE62-9841-BF20-2F64004401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CD876-4E77-324B-B6E7-795269B3BDBA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37EB1-C7C4-9F46-BBB1-4D762E91E7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 advTm="1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2A457B-84D2-3B48-AD6B-A7F7EC871B91}" type="datetime1">
              <a:rPr lang="en-US"/>
              <a:pPr>
                <a:defRPr/>
              </a:pPr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F34B983-90EE-C842-8015-A128AF5DDC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ransition spd="med" advTm="15000">
    <p:fade/>
  </p:transition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1988" y="-425450"/>
            <a:ext cx="5611812" cy="774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0" y="5073650"/>
            <a:ext cx="9144000" cy="193899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Lucida Grande" charset="0"/>
                <a:ea typeface="Lucida Grande" charset="0"/>
                <a:cs typeface="Lucida Grande" charset="0"/>
              </a:rPr>
              <a:t>Chris Blow</a:t>
            </a:r>
            <a:br>
              <a:rPr lang="en-US" sz="6000" dirty="0" smtClean="0">
                <a:solidFill>
                  <a:schemeClr val="bg1"/>
                </a:solidFill>
                <a:latin typeface="Lucida Grande" charset="0"/>
                <a:ea typeface="Lucida Grande" charset="0"/>
                <a:cs typeface="Lucida Grande" charset="0"/>
              </a:rPr>
            </a:br>
            <a:endParaRPr lang="en-US" sz="6000" dirty="0" smtClean="0">
              <a:solidFill>
                <a:schemeClr val="bg1"/>
              </a:solidFill>
              <a:latin typeface="Lucida Grande" charset="0"/>
              <a:ea typeface="Lucida Grande" charset="0"/>
              <a:cs typeface="Lucida Grande" charset="0"/>
            </a:endParaRPr>
          </a:p>
          <a:p>
            <a:endParaRPr lang="en-US" sz="5000" dirty="0">
              <a:solidFill>
                <a:schemeClr val="bg1"/>
              </a:solidFill>
              <a:latin typeface="Synchro LET" charset="0"/>
              <a:ea typeface="Synchro LET" charset="0"/>
              <a:cs typeface="Synchro LET" charset="0"/>
            </a:endParaRPr>
          </a:p>
        </p:txBody>
      </p:sp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creen shot 2010-09-27 at 10.31.31 PM.png"/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1066800" y="1447800"/>
            <a:ext cx="6781800" cy="3962316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9-27 at 9.52.03 PM.png"/>
          <p:cNvPicPr>
            <a:picLocks noChangeAspect="1"/>
          </p:cNvPicPr>
          <p:nvPr/>
        </p:nvPicPr>
        <p:blipFill>
          <a:blip r:embed="rId3"/>
          <a:srcRect t="27284"/>
          <a:stretch>
            <a:fillRect/>
          </a:stretch>
        </p:blipFill>
        <p:spPr>
          <a:xfrm>
            <a:off x="444500" y="2058657"/>
            <a:ext cx="8255000" cy="4386593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0-09-27 at 10.42.5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609600"/>
            <a:ext cx="7251700" cy="5638800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ntout_lar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9600" y="0"/>
            <a:ext cx="11866083" cy="7315200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ntout_med.jpg"/>
          <p:cNvPicPr>
            <a:picLocks noChangeAspect="1"/>
          </p:cNvPicPr>
          <p:nvPr/>
        </p:nvPicPr>
        <p:blipFill>
          <a:blip r:embed="rId2">
            <a:lum bright="-33000" contrast="50000"/>
          </a:blip>
          <a:stretch>
            <a:fillRect/>
          </a:stretch>
        </p:blipFill>
        <p:spPr>
          <a:xfrm>
            <a:off x="-762000" y="0"/>
            <a:ext cx="12115800" cy="7311622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ntout_small.jpg"/>
          <p:cNvPicPr>
            <a:picLocks noChangeAspect="1"/>
          </p:cNvPicPr>
          <p:nvPr/>
        </p:nvPicPr>
        <p:blipFill>
          <a:blip r:embed="rId3">
            <a:lum bright="-28000" contrast="37000"/>
          </a:blip>
          <a:stretch>
            <a:fillRect/>
          </a:stretch>
        </p:blipFill>
        <p:spPr>
          <a:xfrm>
            <a:off x="0" y="2029968"/>
            <a:ext cx="9144000" cy="2798064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0-09-27 at 9.52.0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12750"/>
            <a:ext cx="8255000" cy="6032500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gri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448800" cy="8829206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i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95800" cy="4200993"/>
          </a:xfrm>
          <a:prstGeom prst="rect">
            <a:avLst/>
          </a:prstGeom>
        </p:spPr>
      </p:pic>
      <p:pic>
        <p:nvPicPr>
          <p:cNvPr id="5" name="Picture 4" descr="gri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4495799" cy="4200993"/>
          </a:xfrm>
          <a:prstGeom prst="rect">
            <a:avLst/>
          </a:prstGeom>
        </p:spPr>
      </p:pic>
      <p:pic>
        <p:nvPicPr>
          <p:cNvPr id="6" name="Picture 5" descr="gri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4200993"/>
            <a:ext cx="4495799" cy="4200993"/>
          </a:xfrm>
          <a:prstGeom prst="rect">
            <a:avLst/>
          </a:prstGeom>
        </p:spPr>
      </p:pic>
      <p:pic>
        <p:nvPicPr>
          <p:cNvPr id="7" name="Picture 6" descr="gri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0993"/>
            <a:ext cx="4495799" cy="4200993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8450557_ecaa4f219c_o.jpeg"/>
          <p:cNvPicPr>
            <a:picLocks noChangeAspect="1"/>
          </p:cNvPicPr>
          <p:nvPr/>
        </p:nvPicPr>
        <p:blipFill>
          <a:blip r:embed="rId2">
            <a:lum contrast="48000"/>
          </a:blip>
          <a:stretch>
            <a:fillRect/>
          </a:stretch>
        </p:blipFill>
        <p:spPr>
          <a:xfrm>
            <a:off x="27476" y="0"/>
            <a:ext cx="9089048" cy="6858000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75088288_366defe471_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227"/>
            <a:ext cx="9088016" cy="5060373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5800" y="2751892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 smtClean="0"/>
          </a:p>
        </p:txBody>
      </p:sp>
      <p:pic>
        <p:nvPicPr>
          <p:cNvPr id="10" name="Picture 9" descr="Screen shot 2010-09-27 at 11.44.3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01"/>
            <a:ext cx="9144000" cy="6649299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6783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286476887_d43f3cff29_o.jpeg"/>
          <p:cNvPicPr>
            <a:picLocks noChangeAspect="1"/>
          </p:cNvPicPr>
          <p:nvPr/>
        </p:nvPicPr>
        <p:blipFill>
          <a:blip r:embed="rId2"/>
          <a:srcRect l="1200" t="1525" r="1200" b="1525"/>
          <a:stretch>
            <a:fillRect/>
          </a:stretch>
        </p:blipFill>
        <p:spPr>
          <a:xfrm>
            <a:off x="-78030" y="0"/>
            <a:ext cx="9222030" cy="6858000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ramid.p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8533" y="609600"/>
            <a:ext cx="9638733" cy="5899337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0-09-27 at 10.53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017"/>
            <a:ext cx="9144000" cy="6749383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o_are_yo_designing_for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5600" y="-2438400"/>
            <a:ext cx="16196626" cy="6934200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-1295400" y="1066800"/>
            <a:ext cx="11658600" cy="4991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6476887_d43f3cff29_o.jpeg"/>
          <p:cNvPicPr>
            <a:picLocks noChangeAspect="1"/>
          </p:cNvPicPr>
          <p:nvPr/>
        </p:nvPicPr>
        <p:blipFill>
          <a:blip r:embed="rId3"/>
          <a:srcRect l="1200" t="1525" r="1200" b="1525"/>
          <a:stretch>
            <a:fillRect/>
          </a:stretch>
        </p:blipFill>
        <p:spPr>
          <a:xfrm>
            <a:off x="-78030" y="0"/>
            <a:ext cx="9222030" cy="6858000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9-27 at 10.25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" y="0"/>
            <a:ext cx="9140968" cy="6858000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8450557_ecaa4f219c_o.jpeg"/>
          <p:cNvPicPr>
            <a:picLocks noChangeAspect="1"/>
          </p:cNvPicPr>
          <p:nvPr/>
        </p:nvPicPr>
        <p:blipFill>
          <a:blip r:embed="rId3">
            <a:lum contrast="48000"/>
          </a:blip>
          <a:stretch>
            <a:fillRect/>
          </a:stretch>
        </p:blipFill>
        <p:spPr>
          <a:xfrm>
            <a:off x="27476" y="0"/>
            <a:ext cx="9089048" cy="6858000"/>
          </a:xfrm>
          <a:prstGeom prst="rect">
            <a:avLst/>
          </a:prstGeom>
        </p:spPr>
      </p:pic>
    </p:spTree>
  </p:cSld>
  <p:clrMapOvr>
    <a:masterClrMapping/>
  </p:clrMapOvr>
  <p:transition spd="med" advTm="15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282</Words>
  <Application>Microsoft Macintosh PowerPoint</Application>
  <PresentationFormat>On-screen Show (4:3)</PresentationFormat>
  <Paragraphs>33</Paragraphs>
  <Slides>21</Slides>
  <Notes>16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Patrick Meier</dc:creator>
  <cp:lastModifiedBy>Me</cp:lastModifiedBy>
  <cp:revision>53</cp:revision>
  <dcterms:created xsi:type="dcterms:W3CDTF">2010-09-28T05:05:21Z</dcterms:created>
  <dcterms:modified xsi:type="dcterms:W3CDTF">2010-09-28T06:46:55Z</dcterms:modified>
</cp:coreProperties>
</file>